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815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854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706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829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4906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847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280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41" name="Line 17"/>
          <p:cNvSpPr>
            <a:spLocks noChangeShapeType="1"/>
          </p:cNvSpPr>
          <p:nvPr/>
        </p:nvSpPr>
        <p:spPr bwMode="auto">
          <a:xfrm flipV="1">
            <a:off x="301625" y="292100"/>
            <a:ext cx="0" cy="5638800"/>
          </a:xfrm>
          <a:prstGeom prst="line">
            <a:avLst/>
          </a:prstGeom>
          <a:noFill/>
          <a:ln w="28575">
            <a:solidFill>
              <a:srgbClr val="00A2C4"/>
            </a:solidFill>
            <a:round/>
            <a:headEnd/>
            <a:tailEnd/>
          </a:ln>
          <a:effectLst/>
        </p:spPr>
        <p:txBody>
          <a:bodyPr/>
          <a:lstStyle/>
          <a:p>
            <a:pPr>
              <a:defRPr/>
            </a:pPr>
            <a:endParaRPr lang="en-US"/>
          </a:p>
        </p:txBody>
      </p:sp>
      <p:sp>
        <p:nvSpPr>
          <p:cNvPr id="1042" name="Line 18"/>
          <p:cNvSpPr>
            <a:spLocks noChangeShapeType="1"/>
          </p:cNvSpPr>
          <p:nvPr/>
        </p:nvSpPr>
        <p:spPr bwMode="auto">
          <a:xfrm>
            <a:off x="304800" y="304800"/>
            <a:ext cx="8534400" cy="0"/>
          </a:xfrm>
          <a:prstGeom prst="line">
            <a:avLst/>
          </a:prstGeom>
          <a:noFill/>
          <a:ln w="28575">
            <a:solidFill>
              <a:srgbClr val="00A2C4"/>
            </a:solidFill>
            <a:round/>
            <a:headEnd/>
            <a:tailEnd/>
          </a:ln>
          <a:effectLst/>
        </p:spPr>
        <p:txBody>
          <a:bodyPr/>
          <a:lstStyle/>
          <a:p>
            <a:pPr>
              <a:defRPr/>
            </a:pPr>
            <a:endParaRPr lang="en-US"/>
          </a:p>
        </p:txBody>
      </p:sp>
      <p:sp>
        <p:nvSpPr>
          <p:cNvPr id="1043" name="Line 19"/>
          <p:cNvSpPr>
            <a:spLocks noChangeShapeType="1"/>
          </p:cNvSpPr>
          <p:nvPr/>
        </p:nvSpPr>
        <p:spPr bwMode="auto">
          <a:xfrm>
            <a:off x="8839200" y="292100"/>
            <a:ext cx="0" cy="6270625"/>
          </a:xfrm>
          <a:prstGeom prst="line">
            <a:avLst/>
          </a:prstGeom>
          <a:noFill/>
          <a:ln w="28575">
            <a:solidFill>
              <a:srgbClr val="00A2C4"/>
            </a:solidFill>
            <a:round/>
            <a:headEnd/>
            <a:tailEnd/>
          </a:ln>
          <a:effectLst/>
        </p:spPr>
        <p:txBody>
          <a:bodyPr/>
          <a:lstStyle/>
          <a:p>
            <a:pPr>
              <a:defRPr/>
            </a:pPr>
            <a:endParaRPr lang="en-US"/>
          </a:p>
        </p:txBody>
      </p:sp>
      <p:sp>
        <p:nvSpPr>
          <p:cNvPr id="1044" name="Line 20"/>
          <p:cNvSpPr>
            <a:spLocks noChangeShapeType="1"/>
          </p:cNvSpPr>
          <p:nvPr/>
        </p:nvSpPr>
        <p:spPr bwMode="auto">
          <a:xfrm>
            <a:off x="3429000" y="6553200"/>
            <a:ext cx="5421313" cy="0"/>
          </a:xfrm>
          <a:prstGeom prst="line">
            <a:avLst/>
          </a:prstGeom>
          <a:noFill/>
          <a:ln w="28575">
            <a:solidFill>
              <a:srgbClr val="00A2C4"/>
            </a:solidFill>
            <a:round/>
            <a:headEnd/>
            <a:tailEnd/>
          </a:ln>
          <a:effectLst/>
        </p:spPr>
        <p:txBody>
          <a:bodyPr/>
          <a:lstStyle/>
          <a:p>
            <a:pPr>
              <a:defRPr/>
            </a:pPr>
            <a:endParaRPr lang="en-US"/>
          </a:p>
        </p:txBody>
      </p:sp>
      <p:sp>
        <p:nvSpPr>
          <p:cNvPr id="1045" name="Text Box 21"/>
          <p:cNvSpPr txBox="1">
            <a:spLocks noChangeArrowheads="1"/>
          </p:cNvSpPr>
          <p:nvPr/>
        </p:nvSpPr>
        <p:spPr bwMode="auto">
          <a:xfrm>
            <a:off x="7239000" y="6553200"/>
            <a:ext cx="1752600" cy="228600"/>
          </a:xfrm>
          <a:prstGeom prst="rect">
            <a:avLst/>
          </a:prstGeom>
          <a:noFill/>
          <a:ln w="9525">
            <a:noFill/>
            <a:miter lim="800000"/>
            <a:headEnd/>
            <a:tailEnd/>
          </a:ln>
          <a:effectLst/>
        </p:spPr>
        <p:txBody>
          <a:bodyPr>
            <a:spAutoFit/>
          </a:bodyPr>
          <a:lstStyle/>
          <a:p>
            <a:pPr>
              <a:defRPr/>
            </a:pPr>
            <a:r>
              <a:rPr lang="en-US" sz="900">
                <a:solidFill>
                  <a:srgbClr val="00A2C4"/>
                </a:solidFill>
                <a:latin typeface="Century Schoolbook" pitchFamily="18" charset="0"/>
              </a:rPr>
              <a:t>© Neuhaus Education Center</a:t>
            </a:r>
          </a:p>
        </p:txBody>
      </p:sp>
      <p:pic>
        <p:nvPicPr>
          <p:cNvPr id="1033" name="Picture 30" descr="logo_color_h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625" y="6013450"/>
            <a:ext cx="27416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ctr" rtl="0" eaLnBrk="1" fontAlgn="base" hangingPunct="1">
        <a:spcBef>
          <a:spcPct val="0"/>
        </a:spcBef>
        <a:spcAft>
          <a:spcPct val="0"/>
        </a:spcAft>
        <a:defRPr sz="4000" b="1">
          <a:solidFill>
            <a:srgbClr val="A50021"/>
          </a:solidFill>
          <a:latin typeface="+mj-lt"/>
          <a:ea typeface="+mj-ea"/>
          <a:cs typeface="+mj-cs"/>
        </a:defRPr>
      </a:lvl1pPr>
      <a:lvl2pPr algn="ctr" rtl="0" eaLnBrk="1" fontAlgn="base" hangingPunct="1">
        <a:spcBef>
          <a:spcPct val="0"/>
        </a:spcBef>
        <a:spcAft>
          <a:spcPct val="0"/>
        </a:spcAft>
        <a:defRPr sz="4000" b="1">
          <a:solidFill>
            <a:srgbClr val="A50021"/>
          </a:solidFill>
          <a:latin typeface="Century Schoolbook" pitchFamily="18" charset="0"/>
        </a:defRPr>
      </a:lvl2pPr>
      <a:lvl3pPr algn="ctr" rtl="0" eaLnBrk="1" fontAlgn="base" hangingPunct="1">
        <a:spcBef>
          <a:spcPct val="0"/>
        </a:spcBef>
        <a:spcAft>
          <a:spcPct val="0"/>
        </a:spcAft>
        <a:defRPr sz="4000" b="1">
          <a:solidFill>
            <a:srgbClr val="A50021"/>
          </a:solidFill>
          <a:latin typeface="Century Schoolbook" pitchFamily="18" charset="0"/>
        </a:defRPr>
      </a:lvl3pPr>
      <a:lvl4pPr algn="ctr" rtl="0" eaLnBrk="1" fontAlgn="base" hangingPunct="1">
        <a:spcBef>
          <a:spcPct val="0"/>
        </a:spcBef>
        <a:spcAft>
          <a:spcPct val="0"/>
        </a:spcAft>
        <a:defRPr sz="4000" b="1">
          <a:solidFill>
            <a:srgbClr val="A50021"/>
          </a:solidFill>
          <a:latin typeface="Century Schoolbook" pitchFamily="18" charset="0"/>
        </a:defRPr>
      </a:lvl4pPr>
      <a:lvl5pPr algn="ctr" rtl="0" eaLnBrk="1" fontAlgn="base" hangingPunct="1">
        <a:spcBef>
          <a:spcPct val="0"/>
        </a:spcBef>
        <a:spcAft>
          <a:spcPct val="0"/>
        </a:spcAft>
        <a:defRPr sz="4000" b="1">
          <a:solidFill>
            <a:srgbClr val="A50021"/>
          </a:solidFill>
          <a:latin typeface="Century Schoolbook" pitchFamily="18" charset="0"/>
        </a:defRPr>
      </a:lvl5pPr>
      <a:lvl6pPr marL="457200" algn="ctr" rtl="0" eaLnBrk="1" fontAlgn="base" hangingPunct="1">
        <a:spcBef>
          <a:spcPct val="0"/>
        </a:spcBef>
        <a:spcAft>
          <a:spcPct val="0"/>
        </a:spcAft>
        <a:defRPr sz="4000" b="1">
          <a:solidFill>
            <a:srgbClr val="A50021"/>
          </a:solidFill>
          <a:latin typeface="Century Schoolbook" pitchFamily="18" charset="0"/>
        </a:defRPr>
      </a:lvl6pPr>
      <a:lvl7pPr marL="914400" algn="ctr" rtl="0" eaLnBrk="1" fontAlgn="base" hangingPunct="1">
        <a:spcBef>
          <a:spcPct val="0"/>
        </a:spcBef>
        <a:spcAft>
          <a:spcPct val="0"/>
        </a:spcAft>
        <a:defRPr sz="4000" b="1">
          <a:solidFill>
            <a:srgbClr val="A50021"/>
          </a:solidFill>
          <a:latin typeface="Century Schoolbook" pitchFamily="18" charset="0"/>
        </a:defRPr>
      </a:lvl7pPr>
      <a:lvl8pPr marL="1371600" algn="ctr" rtl="0" eaLnBrk="1" fontAlgn="base" hangingPunct="1">
        <a:spcBef>
          <a:spcPct val="0"/>
        </a:spcBef>
        <a:spcAft>
          <a:spcPct val="0"/>
        </a:spcAft>
        <a:defRPr sz="4000" b="1">
          <a:solidFill>
            <a:srgbClr val="A50021"/>
          </a:solidFill>
          <a:latin typeface="Century Schoolbook" pitchFamily="18" charset="0"/>
        </a:defRPr>
      </a:lvl8pPr>
      <a:lvl9pPr marL="1828800" algn="ctr" rtl="0" eaLnBrk="1" fontAlgn="base" hangingPunct="1">
        <a:spcBef>
          <a:spcPct val="0"/>
        </a:spcBef>
        <a:spcAft>
          <a:spcPct val="0"/>
        </a:spcAft>
        <a:defRPr sz="4000" b="1">
          <a:solidFill>
            <a:srgbClr val="A50021"/>
          </a:solidFill>
          <a:latin typeface="Century Schoolbook" pitchFamily="18" charset="0"/>
        </a:defRPr>
      </a:lvl9pPr>
    </p:titleStyle>
    <p:bodyStyle>
      <a:lvl1pPr marL="342900" indent="-342900" algn="l" rtl="0" eaLnBrk="1" fontAlgn="base" hangingPunct="1">
        <a:spcBef>
          <a:spcPct val="20000"/>
        </a:spcBef>
        <a:spcAft>
          <a:spcPct val="0"/>
        </a:spcAft>
        <a:buChar char="•"/>
        <a:defRPr sz="3200">
          <a:solidFill>
            <a:srgbClr val="00738A"/>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sz="2800">
          <a:solidFill>
            <a:srgbClr val="AC8700"/>
          </a:solidFill>
          <a:latin typeface="Arial" pitchFamily="34" charset="0"/>
          <a:cs typeface="Arial" pitchFamily="34" charset="0"/>
        </a:defRPr>
      </a:lvl2pPr>
      <a:lvl3pPr marL="1143000" indent="-228600" algn="l" rtl="0" eaLnBrk="1" fontAlgn="base" hangingPunct="1">
        <a:spcBef>
          <a:spcPct val="20000"/>
        </a:spcBef>
        <a:spcAft>
          <a:spcPct val="0"/>
        </a:spcAft>
        <a:buChar char="•"/>
        <a:defRPr sz="2400">
          <a:solidFill>
            <a:srgbClr val="00738A"/>
          </a:solidFill>
          <a:latin typeface="Arial" pitchFamily="34" charset="0"/>
          <a:cs typeface="Arial" pitchFamily="34" charset="0"/>
        </a:defRPr>
      </a:lvl3pPr>
      <a:lvl4pPr marL="1600200" indent="-228600" algn="l" rtl="0" eaLnBrk="1" fontAlgn="base" hangingPunct="1">
        <a:spcBef>
          <a:spcPct val="20000"/>
        </a:spcBef>
        <a:spcAft>
          <a:spcPct val="0"/>
        </a:spcAft>
        <a:buChar char="–"/>
        <a:defRPr sz="2000">
          <a:solidFill>
            <a:srgbClr val="00738A"/>
          </a:solidFill>
          <a:latin typeface="Arial" pitchFamily="34" charset="0"/>
          <a:cs typeface="Arial" pitchFamily="34" charset="0"/>
        </a:defRPr>
      </a:lvl4pPr>
      <a:lvl5pPr marL="2057400" indent="-228600" algn="l" rtl="0" eaLnBrk="1" fontAlgn="base" hangingPunct="1">
        <a:spcBef>
          <a:spcPct val="20000"/>
        </a:spcBef>
        <a:spcAft>
          <a:spcPct val="0"/>
        </a:spcAft>
        <a:buChar char="»"/>
        <a:defRPr sz="2000">
          <a:solidFill>
            <a:srgbClr val="00738A"/>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2000">
          <a:solidFill>
            <a:srgbClr val="00738A"/>
          </a:solidFill>
          <a:latin typeface="+mn-lt"/>
        </a:defRPr>
      </a:lvl6pPr>
      <a:lvl7pPr marL="2971800" indent="-228600" algn="l" rtl="0" eaLnBrk="1" fontAlgn="base" hangingPunct="1">
        <a:spcBef>
          <a:spcPct val="20000"/>
        </a:spcBef>
        <a:spcAft>
          <a:spcPct val="0"/>
        </a:spcAft>
        <a:buChar char="»"/>
        <a:defRPr sz="2000">
          <a:solidFill>
            <a:srgbClr val="00738A"/>
          </a:solidFill>
          <a:latin typeface="+mn-lt"/>
        </a:defRPr>
      </a:lvl7pPr>
      <a:lvl8pPr marL="3429000" indent="-228600" algn="l" rtl="0" eaLnBrk="1" fontAlgn="base" hangingPunct="1">
        <a:spcBef>
          <a:spcPct val="20000"/>
        </a:spcBef>
        <a:spcAft>
          <a:spcPct val="0"/>
        </a:spcAft>
        <a:buChar char="»"/>
        <a:defRPr sz="2000">
          <a:solidFill>
            <a:srgbClr val="00738A"/>
          </a:solidFill>
          <a:latin typeface="+mn-lt"/>
        </a:defRPr>
      </a:lvl8pPr>
      <a:lvl9pPr marL="3886200" indent="-228600" algn="l" rtl="0" eaLnBrk="1" fontAlgn="base" hangingPunct="1">
        <a:spcBef>
          <a:spcPct val="20000"/>
        </a:spcBef>
        <a:spcAft>
          <a:spcPct val="0"/>
        </a:spcAft>
        <a:buChar char="»"/>
        <a:defRPr sz="2000">
          <a:solidFill>
            <a:srgbClr val="0073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Practice</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dirty="0" smtClean="0"/>
              <a:t>	Jean </a:t>
            </a:r>
            <a:r>
              <a:rPr lang="en-US" dirty="0"/>
              <a:t>practiced her recital piece ten minutes per day for three weeks till the day of the recital.  She listened to five other students before it was her turn.  “They play so well,” she thought uneasily.  Finally, it was her turn to perform.  She laid the music open.  </a:t>
            </a:r>
            <a:r>
              <a:rPr lang="en-US" i="1" dirty="0" smtClean="0"/>
              <a:t>Jean </a:t>
            </a:r>
            <a:r>
              <a:rPr lang="en-US" i="1" dirty="0"/>
              <a:t>was very nervous and the performance did not go well.  </a:t>
            </a:r>
            <a:r>
              <a:rPr lang="en-US" dirty="0" smtClean="0"/>
              <a:t>Jean </a:t>
            </a:r>
            <a:r>
              <a:rPr lang="en-US" dirty="0"/>
              <a:t>now practices no less than one hour a day and is becoming </a:t>
            </a:r>
            <a:r>
              <a:rPr lang="en-US" dirty="0" smtClean="0"/>
              <a:t>quite </a:t>
            </a:r>
            <a:r>
              <a:rPr lang="en-US" dirty="0"/>
              <a:t>good at the piano!</a:t>
            </a:r>
          </a:p>
          <a:p>
            <a:endParaRPr lang="en-US" dirty="0"/>
          </a:p>
        </p:txBody>
      </p:sp>
      <p:sp>
        <p:nvSpPr>
          <p:cNvPr id="6" name="Rectangle 5"/>
          <p:cNvSpPr/>
          <p:nvPr/>
        </p:nvSpPr>
        <p:spPr>
          <a:xfrm>
            <a:off x="1752600" y="4267200"/>
            <a:ext cx="5791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400" y="4724400"/>
            <a:ext cx="5257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566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Template 4">
  <a:themeElements>
    <a:clrScheme name="Online Classes">
      <a:dk1>
        <a:srgbClr val="00738A"/>
      </a:dk1>
      <a:lt1>
        <a:srgbClr val="FFFFFF"/>
      </a:lt1>
      <a:dk2>
        <a:srgbClr val="000000"/>
      </a:dk2>
      <a:lt2>
        <a:srgbClr val="FFFFFF"/>
      </a:lt2>
      <a:accent1>
        <a:srgbClr val="00738A"/>
      </a:accent1>
      <a:accent2>
        <a:srgbClr val="A50021"/>
      </a:accent2>
      <a:accent3>
        <a:srgbClr val="AC8700"/>
      </a:accent3>
      <a:accent4>
        <a:srgbClr val="518B31"/>
      </a:accent4>
      <a:accent5>
        <a:srgbClr val="5A461B"/>
      </a:accent5>
      <a:accent6>
        <a:srgbClr val="2D2D8A"/>
      </a:accent6>
      <a:hlink>
        <a:srgbClr val="0000FF"/>
      </a:hlink>
      <a:folHlink>
        <a:srgbClr val="518B31"/>
      </a:folHlink>
    </a:clrScheme>
    <a:fontScheme name="Online Classes">
      <a:majorFont>
        <a:latin typeface="Century Schoolboo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 4</Template>
  <TotalTime>4</TotalTime>
  <Words>1</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Template 4</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dc:title>
  <dc:creator>Barbie</dc:creator>
  <cp:lastModifiedBy>Barbie</cp:lastModifiedBy>
  <cp:revision>1</cp:revision>
  <dcterms:created xsi:type="dcterms:W3CDTF">2011-03-15T21:26:42Z</dcterms:created>
  <dcterms:modified xsi:type="dcterms:W3CDTF">2011-03-15T21:31:18Z</dcterms:modified>
</cp:coreProperties>
</file>